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tags/tag31.xml" ContentType="application/vnd.openxmlformats-officedocument.presentationml.tags+xml"/>
  <Override PartName="/ppt/notesSlides/notesSlide17.xml" ContentType="application/vnd.openxmlformats-officedocument.presentationml.notesSlide+xml"/>
  <Override PartName="/ppt/tags/tag32.xml" ContentType="application/vnd.openxmlformats-officedocument.presentationml.tags+xml"/>
  <Override PartName="/ppt/notesSlides/notesSlide18.xml" ContentType="application/vnd.openxmlformats-officedocument.presentationml.notesSlide+xml"/>
  <Override PartName="/ppt/tags/tag33.xml" ContentType="application/vnd.openxmlformats-officedocument.presentationml.tags+xml"/>
  <Override PartName="/ppt/notesSlides/notesSlide19.xml" ContentType="application/vnd.openxmlformats-officedocument.presentationml.notesSlide+xml"/>
  <Override PartName="/ppt/tags/tag34.xml" ContentType="application/vnd.openxmlformats-officedocument.presentationml.tags+xml"/>
  <Override PartName="/ppt/notesSlides/notesSlide20.xml" ContentType="application/vnd.openxmlformats-officedocument.presentationml.notesSlide+xml"/>
  <Override PartName="/ppt/tags/tag35.xml" ContentType="application/vnd.openxmlformats-officedocument.presentationml.tags+xml"/>
  <Override PartName="/ppt/notesSlides/notesSlide21.xml" ContentType="application/vnd.openxmlformats-officedocument.presentationml.notesSlide+xml"/>
  <Override PartName="/ppt/tags/tag36.xml" ContentType="application/vnd.openxmlformats-officedocument.presentationml.tags+xml"/>
  <Override PartName="/ppt/notesSlides/notesSlide22.xml" ContentType="application/vnd.openxmlformats-officedocument.presentationml.notesSlide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tags/tag38.xml" ContentType="application/vnd.openxmlformats-officedocument.presentationml.tags+xml"/>
  <Override PartName="/ppt/notesSlides/notesSlide24.xml" ContentType="application/vnd.openxmlformats-officedocument.presentationml.notesSlide+xml"/>
  <Override PartName="/ppt/tags/tag39.xml" ContentType="application/vnd.openxmlformats-officedocument.presentationml.tags+xml"/>
  <Override PartName="/ppt/notesSlides/notesSlide25.xml" ContentType="application/vnd.openxmlformats-officedocument.presentationml.notesSlide+xml"/>
  <Override PartName="/ppt/tags/tag40.xml" ContentType="application/vnd.openxmlformats-officedocument.presentationml.tags+xml"/>
  <Override PartName="/ppt/notesSlides/notesSlide26.xml" ContentType="application/vnd.openxmlformats-officedocument.presentationml.notesSlide+xml"/>
  <Override PartName="/ppt/tags/tag41.xml" ContentType="application/vnd.openxmlformats-officedocument.presentationml.tags+xml"/>
  <Override PartName="/ppt/notesSlides/notesSlide27.xml" ContentType="application/vnd.openxmlformats-officedocument.presentationml.notesSlide+xml"/>
  <Override PartName="/ppt/tags/tag42.xml" ContentType="application/vnd.openxmlformats-officedocument.presentationml.tags+xml"/>
  <Override PartName="/ppt/notesSlides/notesSlide28.xml" ContentType="application/vnd.openxmlformats-officedocument.presentationml.notesSlide+xml"/>
  <Override PartName="/ppt/tags/tag43.xml" ContentType="application/vnd.openxmlformats-officedocument.presentationml.tags+xml"/>
  <Override PartName="/ppt/notesSlides/notesSlide29.xml" ContentType="application/vnd.openxmlformats-officedocument.presentationml.notesSlide+xml"/>
  <Override PartName="/ppt/tags/tag44.xml" ContentType="application/vnd.openxmlformats-officedocument.presentationml.tags+xml"/>
  <Override PartName="/ppt/notesSlides/notesSlide30.xml" ContentType="application/vnd.openxmlformats-officedocument.presentationml.notesSlide+xml"/>
  <Override PartName="/ppt/tags/tag45.xml" ContentType="application/vnd.openxmlformats-officedocument.presentationml.tags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3"/>
  </p:notesMasterIdLst>
  <p:sldIdLst>
    <p:sldId id="322" r:id="rId2"/>
    <p:sldId id="258" r:id="rId3"/>
    <p:sldId id="259" r:id="rId4"/>
    <p:sldId id="261" r:id="rId5"/>
    <p:sldId id="262" r:id="rId6"/>
    <p:sldId id="316" r:id="rId7"/>
    <p:sldId id="265" r:id="rId8"/>
    <p:sldId id="302" r:id="rId9"/>
    <p:sldId id="286" r:id="rId10"/>
    <p:sldId id="303" r:id="rId11"/>
    <p:sldId id="271" r:id="rId12"/>
    <p:sldId id="304" r:id="rId13"/>
    <p:sldId id="329" r:id="rId14"/>
    <p:sldId id="290" r:id="rId15"/>
    <p:sldId id="279" r:id="rId16"/>
    <p:sldId id="298" r:id="rId17"/>
    <p:sldId id="282" r:id="rId18"/>
    <p:sldId id="293" r:id="rId19"/>
    <p:sldId id="294" r:id="rId20"/>
    <p:sldId id="334" r:id="rId21"/>
    <p:sldId id="335" r:id="rId22"/>
    <p:sldId id="336" r:id="rId23"/>
    <p:sldId id="333" r:id="rId24"/>
    <p:sldId id="309" r:id="rId25"/>
    <p:sldId id="332" r:id="rId26"/>
    <p:sldId id="323" r:id="rId27"/>
    <p:sldId id="324" r:id="rId28"/>
    <p:sldId id="296" r:id="rId29"/>
    <p:sldId id="330" r:id="rId30"/>
    <p:sldId id="331" r:id="rId31"/>
    <p:sldId id="312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 Clark" initials="J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94660"/>
  </p:normalViewPr>
  <p:slideViewPr>
    <p:cSldViewPr>
      <p:cViewPr>
        <p:scale>
          <a:sx n="81" d="100"/>
          <a:sy n="81" d="100"/>
        </p:scale>
        <p:origin x="-10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hqfile1\center4gd\CDI\2013\Index\Index%202013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6"/>
      <c:hPercent val="100"/>
      <c:rotY val="2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65969162111617"/>
          <c:y val="3.3283789939480703E-2"/>
          <c:w val="0.81549551718879276"/>
          <c:h val="0.9041322314049585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'Sensitivity tests'!$A$43</c:f>
              <c:strCache>
                <c:ptCount val="1"/>
                <c:pt idx="0">
                  <c:v>Aid</c:v>
                </c:pt>
              </c:strCache>
            </c:strRef>
          </c:tx>
          <c:invertIfNegative val="0"/>
          <c:val>
            <c:numRef>
              <c:f>'Sensitivity tests'!$B$51:$K$51</c:f>
              <c:numCache>
                <c:formatCode>0.00</c:formatCode>
                <c:ptCount val="10"/>
                <c:pt idx="0">
                  <c:v>2.8636363636363638</c:v>
                </c:pt>
                <c:pt idx="1">
                  <c:v>3.1363636363636362</c:v>
                </c:pt>
                <c:pt idx="2">
                  <c:v>3.1818181818181817</c:v>
                </c:pt>
                <c:pt idx="3">
                  <c:v>3.4090909090909092</c:v>
                </c:pt>
                <c:pt idx="4">
                  <c:v>3.3636363636363638</c:v>
                </c:pt>
                <c:pt idx="5">
                  <c:v>3.5909090909090908</c:v>
                </c:pt>
                <c:pt idx="6">
                  <c:v>3.6363636363636362</c:v>
                </c:pt>
                <c:pt idx="7">
                  <c:v>3.7727272727272729</c:v>
                </c:pt>
                <c:pt idx="8">
                  <c:v>3.8181818181818183</c:v>
                </c:pt>
                <c:pt idx="9">
                  <c:v>3.7272727272727271</c:v>
                </c:pt>
              </c:numCache>
            </c:numRef>
          </c:val>
        </c:ser>
        <c:ser>
          <c:idx val="1"/>
          <c:order val="1"/>
          <c:tx>
            <c:strRef>
              <c:f>'Sensitivity tests'!$A$44</c:f>
              <c:strCache>
                <c:ptCount val="1"/>
                <c:pt idx="0">
                  <c:v>Trade</c:v>
                </c:pt>
              </c:strCache>
            </c:strRef>
          </c:tx>
          <c:invertIfNegative val="0"/>
          <c:val>
            <c:numRef>
              <c:f>'Sensitivity tests'!$L$51:$U$51</c:f>
              <c:numCache>
                <c:formatCode>0.00</c:formatCode>
                <c:ptCount val="10"/>
                <c:pt idx="0">
                  <c:v>2.8636363636363638</c:v>
                </c:pt>
                <c:pt idx="1">
                  <c:v>3.3636363636363638</c:v>
                </c:pt>
                <c:pt idx="2">
                  <c:v>3.9545454545454546</c:v>
                </c:pt>
                <c:pt idx="3">
                  <c:v>4.1818181818181817</c:v>
                </c:pt>
                <c:pt idx="4">
                  <c:v>4.5454545454545459</c:v>
                </c:pt>
                <c:pt idx="5">
                  <c:v>4.9545454545454541</c:v>
                </c:pt>
                <c:pt idx="6">
                  <c:v>5</c:v>
                </c:pt>
                <c:pt idx="7">
                  <c:v>5.0454545454545459</c:v>
                </c:pt>
                <c:pt idx="8">
                  <c:v>5.0909090909090908</c:v>
                </c:pt>
                <c:pt idx="9">
                  <c:v>5.1818181818181817</c:v>
                </c:pt>
              </c:numCache>
            </c:numRef>
          </c:val>
        </c:ser>
        <c:ser>
          <c:idx val="2"/>
          <c:order val="2"/>
          <c:tx>
            <c:strRef>
              <c:f>'Sensitivity tests'!$A$45</c:f>
              <c:strCache>
                <c:ptCount val="1"/>
                <c:pt idx="0">
                  <c:v>Finance</c:v>
                </c:pt>
              </c:strCache>
            </c:strRef>
          </c:tx>
          <c:invertIfNegative val="0"/>
          <c:val>
            <c:numRef>
              <c:f>'Sensitivity tests'!$V$51:$AE$51</c:f>
              <c:numCache>
                <c:formatCode>0.00</c:formatCode>
                <c:ptCount val="10"/>
                <c:pt idx="0">
                  <c:v>2.8636363636363638</c:v>
                </c:pt>
                <c:pt idx="1">
                  <c:v>3.0909090909090908</c:v>
                </c:pt>
                <c:pt idx="2">
                  <c:v>3.5</c:v>
                </c:pt>
                <c:pt idx="3">
                  <c:v>4.0454545454545459</c:v>
                </c:pt>
                <c:pt idx="4">
                  <c:v>4.1818181818181817</c:v>
                </c:pt>
                <c:pt idx="5">
                  <c:v>4.4090909090909092</c:v>
                </c:pt>
                <c:pt idx="6">
                  <c:v>4.4090909090909092</c:v>
                </c:pt>
                <c:pt idx="7">
                  <c:v>4.6363636363636367</c:v>
                </c:pt>
                <c:pt idx="8">
                  <c:v>4.8181818181818183</c:v>
                </c:pt>
                <c:pt idx="9">
                  <c:v>5.2272727272727275</c:v>
                </c:pt>
              </c:numCache>
            </c:numRef>
          </c:val>
        </c:ser>
        <c:ser>
          <c:idx val="3"/>
          <c:order val="3"/>
          <c:tx>
            <c:strRef>
              <c:f>'Sensitivity tests'!$A$46</c:f>
              <c:strCache>
                <c:ptCount val="1"/>
                <c:pt idx="0">
                  <c:v>Migration</c:v>
                </c:pt>
              </c:strCache>
            </c:strRef>
          </c:tx>
          <c:invertIfNegative val="0"/>
          <c:val>
            <c:numRef>
              <c:f>'Sensitivity tests'!$AF$51:$AO$51</c:f>
              <c:numCache>
                <c:formatCode>0.00</c:formatCode>
                <c:ptCount val="10"/>
                <c:pt idx="0">
                  <c:v>2.8636363636363638</c:v>
                </c:pt>
                <c:pt idx="1">
                  <c:v>3.5</c:v>
                </c:pt>
                <c:pt idx="2">
                  <c:v>4.1363636363636367</c:v>
                </c:pt>
                <c:pt idx="3">
                  <c:v>4.6363636363636367</c:v>
                </c:pt>
                <c:pt idx="4">
                  <c:v>5.0909090909090908</c:v>
                </c:pt>
                <c:pt idx="5">
                  <c:v>5.3636363636363633</c:v>
                </c:pt>
                <c:pt idx="6">
                  <c:v>5.4090909090909092</c:v>
                </c:pt>
                <c:pt idx="7">
                  <c:v>5.8181818181818183</c:v>
                </c:pt>
                <c:pt idx="8">
                  <c:v>6.1363636363636367</c:v>
                </c:pt>
                <c:pt idx="9">
                  <c:v>6.1818181818181817</c:v>
                </c:pt>
              </c:numCache>
            </c:numRef>
          </c:val>
        </c:ser>
        <c:ser>
          <c:idx val="4"/>
          <c:order val="4"/>
          <c:tx>
            <c:strRef>
              <c:f>'Sensitivity tests'!$A$47</c:f>
              <c:strCache>
                <c:ptCount val="1"/>
                <c:pt idx="0">
                  <c:v>Security</c:v>
                </c:pt>
              </c:strCache>
            </c:strRef>
          </c:tx>
          <c:invertIfNegative val="0"/>
          <c:val>
            <c:numRef>
              <c:f>'Sensitivity tests'!$AP$51:$AY$51</c:f>
              <c:numCache>
                <c:formatCode>0.00</c:formatCode>
                <c:ptCount val="10"/>
                <c:pt idx="0">
                  <c:v>2.8636363636363638</c:v>
                </c:pt>
                <c:pt idx="1">
                  <c:v>3.5454545454545454</c:v>
                </c:pt>
                <c:pt idx="2">
                  <c:v>4.5909090909090908</c:v>
                </c:pt>
                <c:pt idx="3">
                  <c:v>5.5</c:v>
                </c:pt>
                <c:pt idx="4">
                  <c:v>6.3181818181818183</c:v>
                </c:pt>
                <c:pt idx="5">
                  <c:v>6.7727272727272725</c:v>
                </c:pt>
                <c:pt idx="6">
                  <c:v>7.2272727272727275</c:v>
                </c:pt>
                <c:pt idx="7">
                  <c:v>7.3636363636363633</c:v>
                </c:pt>
                <c:pt idx="8">
                  <c:v>7.7272727272727275</c:v>
                </c:pt>
                <c:pt idx="9">
                  <c:v>8</c:v>
                </c:pt>
              </c:numCache>
            </c:numRef>
          </c:val>
        </c:ser>
        <c:ser>
          <c:idx val="5"/>
          <c:order val="5"/>
          <c:tx>
            <c:strRef>
              <c:f>'Sensitivity tests'!$A$48</c:f>
              <c:strCache>
                <c:ptCount val="1"/>
                <c:pt idx="0">
                  <c:v>Environment</c:v>
                </c:pt>
              </c:strCache>
            </c:strRef>
          </c:tx>
          <c:invertIfNegative val="0"/>
          <c:val>
            <c:numRef>
              <c:f>'Sensitivity tests'!$AZ$51:$BI$51</c:f>
              <c:numCache>
                <c:formatCode>0.00</c:formatCode>
                <c:ptCount val="10"/>
                <c:pt idx="0">
                  <c:v>2.8636363636363638</c:v>
                </c:pt>
                <c:pt idx="1">
                  <c:v>3.3636363636363638</c:v>
                </c:pt>
                <c:pt idx="2">
                  <c:v>3.7272727272727271</c:v>
                </c:pt>
                <c:pt idx="3">
                  <c:v>3.7727272727272729</c:v>
                </c:pt>
                <c:pt idx="4">
                  <c:v>4</c:v>
                </c:pt>
                <c:pt idx="5">
                  <c:v>4.4545454545454541</c:v>
                </c:pt>
                <c:pt idx="6">
                  <c:v>4.7727272727272725</c:v>
                </c:pt>
                <c:pt idx="7">
                  <c:v>4.8181818181818183</c:v>
                </c:pt>
                <c:pt idx="8">
                  <c:v>4.7727272727272725</c:v>
                </c:pt>
                <c:pt idx="9">
                  <c:v>4.9090909090909092</c:v>
                </c:pt>
              </c:numCache>
            </c:numRef>
          </c:val>
        </c:ser>
        <c:ser>
          <c:idx val="6"/>
          <c:order val="6"/>
          <c:tx>
            <c:strRef>
              <c:f>'Sensitivity tests'!$A$49</c:f>
              <c:strCache>
                <c:ptCount val="1"/>
                <c:pt idx="0">
                  <c:v>Technology</c:v>
                </c:pt>
              </c:strCache>
            </c:strRef>
          </c:tx>
          <c:invertIfNegative val="0"/>
          <c:val>
            <c:numRef>
              <c:f>'Sensitivity tests'!$BJ$51:$BS$51</c:f>
              <c:numCache>
                <c:formatCode>0.00</c:formatCode>
                <c:ptCount val="10"/>
                <c:pt idx="0">
                  <c:v>2.8636363636363638</c:v>
                </c:pt>
                <c:pt idx="1">
                  <c:v>3.5</c:v>
                </c:pt>
                <c:pt idx="2">
                  <c:v>3.8636363636363638</c:v>
                </c:pt>
                <c:pt idx="3">
                  <c:v>4.1363636363636367</c:v>
                </c:pt>
                <c:pt idx="4">
                  <c:v>4.4545454545454541</c:v>
                </c:pt>
                <c:pt idx="5">
                  <c:v>4.5454545454545459</c:v>
                </c:pt>
                <c:pt idx="6">
                  <c:v>4.5909090909090908</c:v>
                </c:pt>
                <c:pt idx="7">
                  <c:v>5</c:v>
                </c:pt>
                <c:pt idx="8">
                  <c:v>5</c:v>
                </c:pt>
                <c:pt idx="9">
                  <c:v>5.2272727272727275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853632"/>
        <c:axId val="98855552"/>
        <c:axId val="98850112"/>
      </c:bar3DChart>
      <c:catAx>
        <c:axId val="98853632"/>
        <c:scaling>
          <c:orientation val="minMax"/>
        </c:scaling>
        <c:delete val="0"/>
        <c:axPos val="b"/>
        <c:title>
          <c:tx>
            <c:rich>
              <a:bodyPr rot="720000" vert="horz"/>
              <a:lstStyle/>
              <a:p>
                <a:pPr algn="ctr">
                  <a:defRPr sz="1200" b="0" i="0" u="none" strike="noStrike" baseline="0">
                    <a:solidFill>
                      <a:schemeClr val="tx1"/>
                    </a:solidFill>
                    <a:latin typeface="Gill Sans MT" pitchFamily="34" charset="0"/>
                    <a:ea typeface="Arial"/>
                    <a:cs typeface="Arial"/>
                  </a:defRPr>
                </a:pPr>
                <a:r>
                  <a:rPr lang="en-US" sz="1200">
                    <a:solidFill>
                      <a:schemeClr val="tx1"/>
                    </a:solidFill>
                    <a:latin typeface="Gill Sans MT" pitchFamily="34" charset="0"/>
                  </a:rPr>
                  <a:t>Higher weight</a:t>
                </a:r>
              </a:p>
            </c:rich>
          </c:tx>
          <c:layout>
            <c:manualLayout>
              <c:xMode val="edge"/>
              <c:yMode val="edge"/>
              <c:x val="0.27472015539341982"/>
              <c:y val="0.82644628099173556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855552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98855552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853632"/>
        <c:crosses val="autoZero"/>
        <c:crossBetween val="between"/>
      </c:valAx>
      <c:serAx>
        <c:axId val="9885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9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Gill Sans MT" pitchFamily="34" charset="0"/>
                <a:ea typeface="Arial"/>
                <a:cs typeface="Arial"/>
              </a:defRPr>
            </a:pPr>
            <a:endParaRPr lang="en-US"/>
          </a:p>
        </c:txPr>
        <c:crossAx val="98855552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0.02043</cdr:x>
      <cdr:y>0.00656</cdr:y>
    </cdr:from>
    <cdr:to>
      <cdr:x>0.21462</cdr:x>
      <cdr:y>0.08259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35892"/>
          <a:ext cx="1448283" cy="416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tx1"/>
              </a:solidFill>
              <a:latin typeface="Gill Sans MT" pitchFamily="34" charset="0"/>
            </a:rPr>
            <a:t>Average</a:t>
          </a:r>
          <a:r>
            <a:rPr lang="en-US" sz="1200" baseline="0" dirty="0">
              <a:solidFill>
                <a:schemeClr val="tx1"/>
              </a:solidFill>
              <a:latin typeface="Gill Sans MT" pitchFamily="34" charset="0"/>
            </a:rPr>
            <a:t> absolute</a:t>
          </a:r>
        </a:p>
        <a:p xmlns:a="http://schemas.openxmlformats.org/drawingml/2006/main">
          <a:r>
            <a:rPr lang="en-US" sz="1200" baseline="0" dirty="0">
              <a:solidFill>
                <a:schemeClr val="tx1"/>
              </a:solidFill>
              <a:latin typeface="Gill Sans MT" pitchFamily="34" charset="0"/>
            </a:rPr>
            <a:t>rank change</a:t>
          </a:r>
          <a:endParaRPr lang="en-US" sz="1200" dirty="0">
            <a:solidFill>
              <a:schemeClr val="tx1"/>
            </a:solidFill>
            <a:latin typeface="Gill Sans MT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Gill Sans MT"/>
                <a:sym typeface="Gill Sans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Gill Sans MT"/>
                <a:sym typeface="Gill Sans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Gill Sans MT"/>
                <a:sym typeface="Gill Sans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Gill Sans MT"/>
                <a:sym typeface="Gill Sans MT"/>
              </a:defRPr>
            </a:lvl1pPr>
          </a:lstStyle>
          <a:p>
            <a:pPr>
              <a:defRPr/>
            </a:pPr>
            <a:fld id="{E3294420-A71E-412C-B586-527EE72083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0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/>
        <a:ea typeface="+mn-ea"/>
        <a:cs typeface="+mn-cs"/>
        <a:sym typeface="Gill Sans MT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/>
        <a:ea typeface="+mn-ea"/>
        <a:cs typeface="+mn-cs"/>
        <a:sym typeface="Gill Sans MT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/>
        <a:ea typeface="+mn-ea"/>
        <a:cs typeface="+mn-cs"/>
        <a:sym typeface="Gill Sans MT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/>
        <a:ea typeface="+mn-ea"/>
        <a:cs typeface="+mn-cs"/>
        <a:sym typeface="Gill Sans MT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/>
        <a:ea typeface="+mn-ea"/>
        <a:cs typeface="+mn-cs"/>
        <a:sym typeface="Gill Sans MT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69F3B-DB95-4DB9-94D9-2F152467C2D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D0F00-7A9F-4F3F-8DC0-72AC307DCED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9FFD05-B6FB-4A99-A7C4-7B5C41F792B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EF0C7-2B45-4D74-B0A0-DF5AFF5BB8E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270CBB-8784-41E4-8B0F-5EC8D1DAB548}" type="slidenum">
              <a:rPr lang="en-US" sz="1200" smtClean="0">
                <a:latin typeface="Gill Sans MT"/>
              </a:rPr>
              <a:pPr eaLnBrk="1" hangingPunct="1"/>
              <a:t>13</a:t>
            </a:fld>
            <a:endParaRPr lang="en-US" sz="1200" smtClean="0">
              <a:latin typeface="Gill Sans MT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3FE78-A83D-4E77-B423-0BEAD76852F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A5972-03FA-4833-A0E1-53E42886BF6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292DD-C8AD-467B-8FD4-0DA0A382B84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45B7D-0C57-48A5-9E5D-DB777BF84DA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96159-A88A-4959-9ECE-1079DFC4946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39CAE-243E-4586-A2ED-03641410EB3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A5966-C74B-4061-850B-ED9B34F69BD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22827-E140-4464-AB1F-807E4208037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22827-E140-4464-AB1F-807E42080373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22827-E140-4464-AB1F-807E42080373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22827-E140-4464-AB1F-807E42080373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22827-E140-4464-AB1F-807E42080373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22827-E140-4464-AB1F-807E42080373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87D06-6876-4CE7-975B-119EADF9D7B7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C894D-B01A-4982-ACD7-A0A003C5DC5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7D4FD-FCA1-49BF-BE74-D5056857052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7D4FD-FCA1-49BF-BE74-D5056857052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E1350-E981-40A6-9501-AE82FC6577D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7D4FD-FCA1-49BF-BE74-D5056857052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8E547-1C8C-460E-B5EB-F9427D12E04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59CDD-329F-45EA-BE17-C2A7D1F2247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E5079-7786-479B-A38D-8ACBFCC9A36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E1BE5-527C-4CF6-9499-62B631DAD82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6D4E8-592C-4A05-82A3-612F8D56A41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31DCF-28D4-4B67-9A87-07FE5E2E741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2794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067E1-5A2C-4B90-B929-3044549DBE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7613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97D52-3B8B-4E98-BEE4-4E9673DB17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10439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9821-FECF-45BF-AF90-C857900A7B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31617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D4BB5-B4F0-4BD9-B848-A96B8808A4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48189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57798-D50E-432B-A157-9A517EA2BC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63142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72A6B-5E66-412F-BF75-9A8A1CE106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67468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04A90-3AB8-4F80-8C47-A87B2CE58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85978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9E170-1DB0-4B83-959B-20933655ED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17399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85F1B-37A3-483D-88BC-A0188680E2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00685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28ADA-009A-467E-B7E2-4208620164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82650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622C-CB97-4CAF-B37C-68BF8F707E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02811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D7A4E-26B0-40EC-8FAD-69C0790FC2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579351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latin typeface="Gill Sans MT"/>
                <a:sym typeface="Gill Sans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latin typeface="Gill Sans MT"/>
                <a:sym typeface="Gill Sans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latin typeface="Gill Sans MT"/>
                <a:sym typeface="Gill Sans MT"/>
              </a:defRPr>
            </a:lvl1pPr>
          </a:lstStyle>
          <a:p>
            <a:pPr>
              <a:defRPr/>
            </a:pPr>
            <a:fld id="{6D2370E7-1E64-4840-A880-529BDFF8D2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/>
          <a:ea typeface="+mj-ea"/>
          <a:cs typeface="+mj-cs"/>
          <a:sym typeface="Gill Sans M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ill Sans MT"/>
          <a:ea typeface="+mn-ea"/>
          <a:cs typeface="+mn-cs"/>
          <a:sym typeface="Gill Sans MT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ill Sans MT"/>
          <a:sym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ill Sans MT"/>
          <a:sym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ill Sans MT"/>
          <a:sym typeface="Gill Sans M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ill Sans MT"/>
          <a:sym typeface="Gill Sans M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1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26994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3510" r="18051" b="10440"/>
          <a:stretch/>
        </p:blipFill>
        <p:spPr bwMode="auto">
          <a:xfrm>
            <a:off x="-76200" y="0"/>
            <a:ext cx="96012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" y="76200"/>
            <a:ext cx="6172200" cy="3810000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atin typeface="Gill Sans MT"/>
                <a:ea typeface="+mj-ea"/>
                <a:cs typeface="Arial" pitchFamily="34" charset="0"/>
                <a:sym typeface="Gill Sans MT"/>
              </a:rPr>
              <a:t>2013 </a:t>
            </a: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atin typeface="Gill Sans MT"/>
                <a:ea typeface="+mj-ea"/>
                <a:cs typeface="Arial" pitchFamily="34" charset="0"/>
                <a:sym typeface="Gill Sans MT"/>
              </a:rPr>
              <a:t>Commitment to Development </a:t>
            </a: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atin typeface="Gill Sans MT"/>
                <a:ea typeface="+mj-ea"/>
                <a:cs typeface="Arial" pitchFamily="34" charset="0"/>
                <a:sym typeface="Gill Sans MT"/>
              </a:rPr>
              <a:t>Index </a:t>
            </a:r>
            <a:endParaRPr lang="en-US" sz="6000" b="1" dirty="0">
              <a:latin typeface="Gill Sans MT"/>
              <a:ea typeface="+mj-ea"/>
              <a:cs typeface="Arial" pitchFamily="34" charset="0"/>
              <a:sym typeface="Gill Sans MT"/>
            </a:endParaRPr>
          </a:p>
        </p:txBody>
      </p:sp>
      <p:pic>
        <p:nvPicPr>
          <p:cNvPr id="2054" name="Picture 10" descr="CGD logo inverted b-w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0"/>
            <a:ext cx="236061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49969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Migration</a:t>
            </a:r>
            <a:endParaRPr lang="en-US" b="1" dirty="0" smtClean="0">
              <a:solidFill>
                <a:schemeClr val="tx1"/>
              </a:solidFill>
              <a:latin typeface="Century Gothic" pitchFamily="34" charset="0"/>
              <a:sym typeface="Gill Sans MT"/>
            </a:endParaRPr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50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91700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4" name="Picture 9" descr="Environm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42863"/>
            <a:ext cx="6056313" cy="701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1875" y="163513"/>
            <a:ext cx="2989263" cy="1143000"/>
          </a:xfrm>
          <a:noFill/>
        </p:spPr>
        <p:txBody>
          <a:bodyPr/>
          <a:lstStyle/>
          <a:p>
            <a:pPr algn="l" eaLnBrk="1" hangingPunct="1"/>
            <a:r>
              <a:rPr lang="en-US" sz="3700" b="1" dirty="0" smtClean="0">
                <a:latin typeface="Century Gothic" pitchFamily="34" charset="0"/>
                <a:sym typeface="Gill Sans MT"/>
              </a:rPr>
              <a:t>Environment</a:t>
            </a:r>
          </a:p>
        </p:txBody>
      </p:sp>
      <p:sp>
        <p:nvSpPr>
          <p:cNvPr id="327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103938" y="1163638"/>
            <a:ext cx="2927350" cy="5486400"/>
          </a:xfrm>
          <a:noFill/>
        </p:spPr>
        <p:txBody>
          <a:bodyPr/>
          <a:lstStyle/>
          <a:p>
            <a:pPr marL="3175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2800" dirty="0" smtClean="0">
                <a:latin typeface="Gill Sans MT"/>
                <a:sym typeface="Gill Sans MT"/>
              </a:rPr>
              <a:t>Greenhouse gas emissions</a:t>
            </a:r>
          </a:p>
          <a:p>
            <a:pPr marL="3175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2800" dirty="0" smtClean="0">
                <a:latin typeface="Gill Sans MT"/>
                <a:sym typeface="Gill Sans MT"/>
              </a:rPr>
              <a:t>Gas taxes </a:t>
            </a:r>
          </a:p>
          <a:p>
            <a:pPr marL="3175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2800" dirty="0" smtClean="0">
                <a:latin typeface="Gill Sans MT"/>
                <a:sym typeface="Gill Sans MT"/>
              </a:rPr>
              <a:t>Fishing subsidies</a:t>
            </a:r>
          </a:p>
          <a:p>
            <a:pPr marL="3175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2800" dirty="0" smtClean="0">
                <a:latin typeface="Gill Sans MT"/>
                <a:sym typeface="Gill Sans MT"/>
              </a:rPr>
              <a:t>Tropical timber imports </a:t>
            </a:r>
          </a:p>
          <a:p>
            <a:pPr marL="3175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2800" dirty="0" smtClean="0">
                <a:latin typeface="Gill Sans MT"/>
                <a:sym typeface="Gill Sans MT"/>
              </a:rPr>
              <a:t>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09688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Environment</a:t>
            </a:r>
            <a:endParaRPr lang="en-US" b="1" dirty="0" smtClean="0">
              <a:solidFill>
                <a:schemeClr val="tx1"/>
              </a:solidFill>
              <a:latin typeface="Century Gothic" pitchFamily="34" charset="0"/>
              <a:sym typeface="Gill Sans MT"/>
            </a:endParaRPr>
          </a:p>
        </p:txBody>
      </p:sp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50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82086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6" name="Picture 9" descr="Securi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139700"/>
            <a:ext cx="6483350" cy="708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Rectangle 10"/>
          <p:cNvSpPr>
            <a:spLocks noGrp="1" noChangeArrowheads="1"/>
          </p:cNvSpPr>
          <p:nvPr>
            <p:ph type="title"/>
          </p:nvPr>
        </p:nvSpPr>
        <p:spPr>
          <a:xfrm>
            <a:off x="6432550" y="206375"/>
            <a:ext cx="2571750" cy="992188"/>
          </a:xfrm>
          <a:noFill/>
        </p:spPr>
        <p:txBody>
          <a:bodyPr/>
          <a:lstStyle/>
          <a:p>
            <a:pPr algn="l" eaLnBrk="1" hangingPunct="1"/>
            <a:r>
              <a:rPr lang="en-US" b="1" dirty="0" smtClean="0">
                <a:latin typeface="Century Gothic" pitchFamily="34" charset="0"/>
                <a:sym typeface="Gill Sans MT"/>
              </a:rPr>
              <a:t>Security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400800" y="1150937"/>
            <a:ext cx="2819400" cy="5859463"/>
          </a:xfrm>
        </p:spPr>
        <p:txBody>
          <a:bodyPr/>
          <a:lstStyle/>
          <a:p>
            <a:pPr marL="61913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  <a:defRPr/>
            </a:pPr>
            <a:r>
              <a:rPr lang="en-US" sz="2600" dirty="0" smtClean="0">
                <a:sym typeface="Gill Sans MT"/>
              </a:rPr>
              <a:t>$ + personnel to U.N. peacekeeping</a:t>
            </a:r>
          </a:p>
          <a:p>
            <a:pPr marL="61913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  <a:defRPr/>
            </a:pPr>
            <a:r>
              <a:rPr lang="en-US" sz="2600" dirty="0" smtClean="0">
                <a:sym typeface="Gill Sans MT"/>
              </a:rPr>
              <a:t>Personnel to </a:t>
            </a:r>
            <a:br>
              <a:rPr lang="en-US" sz="2600" dirty="0" smtClean="0">
                <a:sym typeface="Gill Sans MT"/>
              </a:rPr>
            </a:br>
            <a:r>
              <a:rPr lang="en-US" sz="2600" dirty="0" smtClean="0">
                <a:sym typeface="Gill Sans MT"/>
              </a:rPr>
              <a:t>non-U.N. </a:t>
            </a:r>
          </a:p>
          <a:p>
            <a:pPr marL="61913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  <a:defRPr/>
            </a:pPr>
            <a:r>
              <a:rPr lang="en-US" sz="2600" dirty="0" smtClean="0">
                <a:sym typeface="Gill Sans MT"/>
              </a:rPr>
              <a:t>Arms exports</a:t>
            </a:r>
          </a:p>
          <a:p>
            <a:pPr marL="61913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  <a:defRPr/>
            </a:pPr>
            <a:r>
              <a:rPr lang="en-US" sz="2600" dirty="0" smtClean="0">
                <a:sym typeface="Gill Sans MT"/>
              </a:rPr>
              <a:t>Protecting sea lanes</a:t>
            </a:r>
          </a:p>
          <a:p>
            <a:pPr marL="61913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  <a:defRPr/>
            </a:pPr>
            <a:r>
              <a:rPr lang="en-US" sz="2600" dirty="0" smtClean="0"/>
              <a:t>International security treaties</a:t>
            </a:r>
            <a:r>
              <a:rPr lang="en-US" sz="2600" dirty="0" smtClean="0">
                <a:sym typeface="Gill Sans M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5756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/>
      <p:bldP spid="378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15173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Security</a:t>
            </a:r>
            <a:endParaRPr lang="en-US" b="1" dirty="0" smtClean="0">
              <a:solidFill>
                <a:schemeClr val="tx1"/>
              </a:solidFill>
              <a:latin typeface="Century Gothic" pitchFamily="34" charset="0"/>
              <a:sym typeface="Gill Sans MT"/>
            </a:endParaRPr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950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10327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8" name="Picture 7" descr="Technolog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3" y="-76200"/>
            <a:ext cx="6553201" cy="70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8"/>
          <p:cNvSpPr>
            <a:spLocks noGrp="1" noChangeArrowheads="1"/>
          </p:cNvSpPr>
          <p:nvPr>
            <p:ph type="title"/>
          </p:nvPr>
        </p:nvSpPr>
        <p:spPr>
          <a:xfrm>
            <a:off x="6465888" y="204788"/>
            <a:ext cx="2665412" cy="1054100"/>
          </a:xfrm>
          <a:noFill/>
        </p:spPr>
        <p:txBody>
          <a:bodyPr/>
          <a:lstStyle/>
          <a:p>
            <a:pPr algn="l" eaLnBrk="1" hangingPunct="1"/>
            <a:r>
              <a:rPr lang="en-US" sz="3400" b="1" dirty="0" smtClean="0">
                <a:latin typeface="Century Gothic" pitchFamily="34" charset="0"/>
                <a:sym typeface="Gill Sans MT"/>
              </a:rPr>
              <a:t>Technology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505575" y="1281113"/>
            <a:ext cx="2755900" cy="5430837"/>
          </a:xfrm>
          <a:noFill/>
        </p:spPr>
        <p:txBody>
          <a:bodyPr/>
          <a:lstStyle/>
          <a:p>
            <a:pPr marL="3175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2800" dirty="0" smtClean="0">
                <a:latin typeface="Gill Sans MT"/>
                <a:sym typeface="Gill Sans MT"/>
              </a:rPr>
              <a:t>Public R&amp;D spending</a:t>
            </a:r>
          </a:p>
          <a:p>
            <a:pPr marL="3175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2800" dirty="0" smtClean="0">
                <a:latin typeface="Gill Sans MT"/>
                <a:sym typeface="Gill Sans MT"/>
              </a:rPr>
              <a:t>Tax breaks for R&amp;D</a:t>
            </a:r>
            <a:r>
              <a:rPr lang="en-US" sz="2800" i="1" dirty="0" smtClean="0">
                <a:latin typeface="Gill Sans MT"/>
                <a:sym typeface="Gill Sans MT"/>
              </a:rPr>
              <a:t> </a:t>
            </a:r>
          </a:p>
          <a:p>
            <a:pPr marL="3175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2800" dirty="0" smtClean="0">
                <a:latin typeface="Gill Sans MT"/>
                <a:sym typeface="Gill Sans MT"/>
              </a:rPr>
              <a:t>Limiting intellectual property 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  <p:bldP spid="4096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82903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Technology</a:t>
            </a:r>
            <a:endParaRPr lang="en-US" b="1" dirty="0" smtClean="0">
              <a:solidFill>
                <a:schemeClr val="tx1"/>
              </a:solidFill>
              <a:latin typeface="Century Gothic" pitchFamily="34" charset="0"/>
              <a:sym typeface="Gill Sans MT"/>
            </a:endParaRPr>
          </a:p>
        </p:txBody>
      </p:sp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999413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45535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762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tx1"/>
                </a:solidFill>
                <a:latin typeface="Century Gothic" pitchFamily="34" charset="0"/>
                <a:sym typeface="Gill Sans MT"/>
              </a:rPr>
              <a:t>Overall</a:t>
            </a:r>
          </a:p>
        </p:txBody>
      </p:sp>
      <p:pic>
        <p:nvPicPr>
          <p:cNvPr id="39962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07337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29097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Change, 2003-13</a:t>
            </a:r>
            <a:endParaRPr lang="en-US" b="1" dirty="0" smtClean="0">
              <a:solidFill>
                <a:schemeClr val="tx1"/>
              </a:solidFill>
              <a:latin typeface="Century Gothic" pitchFamily="34" charset="0"/>
              <a:sym typeface="Gill Sans MT"/>
            </a:endParaRPr>
          </a:p>
        </p:txBody>
      </p:sp>
      <p:pic>
        <p:nvPicPr>
          <p:cNvPr id="4404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0150"/>
            <a:ext cx="7437437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59420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Gill Sans MT"/>
              <a:sym typeface="Gill Sans MT"/>
            </a:endParaRPr>
          </a:p>
        </p:txBody>
      </p:sp>
      <p:pic>
        <p:nvPicPr>
          <p:cNvPr id="57347" name="Picture 3" descr="untitle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4963" cy="6686550"/>
          </a:xfrm>
          <a:noFill/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7239000" y="6172200"/>
            <a:ext cx="23622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Gill Sans MT"/>
                <a:sym typeface="Gill Sans MT"/>
              </a:rPr>
              <a:t>Sources: Jörg Faust,</a:t>
            </a:r>
            <a:br>
              <a:rPr lang="en-US" sz="1400" b="1">
                <a:solidFill>
                  <a:schemeClr val="bg1"/>
                </a:solidFill>
                <a:latin typeface="Gill Sans MT"/>
                <a:sym typeface="Gill Sans MT"/>
              </a:rPr>
            </a:br>
            <a:r>
              <a:rPr lang="en-US" sz="1400" b="1" i="1">
                <a:solidFill>
                  <a:schemeClr val="bg1"/>
                </a:solidFill>
                <a:latin typeface="Gill Sans MT"/>
                <a:sym typeface="Gill Sans MT"/>
              </a:rPr>
              <a:t>Foreign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67268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  <a:sym typeface="Gill Sans MT"/>
              </a:rPr>
              <a:t>Components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Gill Sans MT"/>
                <a:sym typeface="Gill Sans MT"/>
              </a:rPr>
              <a:t>Aid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Gill Sans MT"/>
                <a:sym typeface="Gill Sans MT"/>
              </a:rPr>
              <a:t>Trade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Gill Sans MT"/>
                <a:sym typeface="Gill Sans MT"/>
              </a:rPr>
              <a:t>Finance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Gill Sans MT"/>
                <a:sym typeface="Gill Sans MT"/>
              </a:rPr>
              <a:t>Migration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Gill Sans MT"/>
                <a:sym typeface="Gill Sans MT"/>
              </a:rPr>
              <a:t>Environment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Gill Sans MT"/>
                <a:sym typeface="Gill Sans MT"/>
              </a:rPr>
              <a:t>Security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Gill Sans MT"/>
                <a:sym typeface="Gill Sans MT"/>
              </a:rPr>
              <a:t>Technology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06969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Sub-Saharan Africa</a:t>
            </a:r>
            <a:endParaRPr lang="en-US" b="1" dirty="0" smtClean="0">
              <a:solidFill>
                <a:schemeClr val="tx1"/>
              </a:solidFill>
              <a:latin typeface="Century Gothic" pitchFamily="34" charset="0"/>
              <a:sym typeface="Gill Sans MT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13687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06969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Middle East &amp; North Africa</a:t>
            </a:r>
            <a:endParaRPr lang="en-US" b="1" dirty="0" smtClean="0">
              <a:solidFill>
                <a:schemeClr val="tx1"/>
              </a:solidFill>
              <a:latin typeface="Century Gothic" pitchFamily="34" charset="0"/>
              <a:sym typeface="Gill Sans MT"/>
            </a:endParaRP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913687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3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06969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Europe and Central Asia</a:t>
            </a:r>
            <a:endParaRPr lang="en-US" b="1" dirty="0" smtClean="0">
              <a:solidFill>
                <a:schemeClr val="tx1"/>
              </a:solidFill>
              <a:latin typeface="Century Gothic" pitchFamily="34" charset="0"/>
              <a:sym typeface="Gill Sans MT"/>
            </a:endParaRP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13687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59784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South Asia</a:t>
            </a:r>
            <a:endParaRPr lang="en-US" b="1" dirty="0" smtClean="0">
              <a:solidFill>
                <a:schemeClr val="tx1"/>
              </a:solidFill>
              <a:latin typeface="Century Gothic" pitchFamily="34" charset="0"/>
              <a:sym typeface="Gill Sans MT"/>
            </a:endParaRP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13687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1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1951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East Asia &amp; Pacific</a:t>
            </a:r>
            <a:endParaRPr lang="en-US" b="1" dirty="0" smtClean="0">
              <a:solidFill>
                <a:schemeClr val="tx1"/>
              </a:solidFill>
              <a:latin typeface="Century Gothic" pitchFamily="34" charset="0"/>
              <a:sym typeface="Gill Sans MT"/>
            </a:endParaRPr>
          </a:p>
        </p:txBody>
      </p:sp>
      <p:pic>
        <p:nvPicPr>
          <p:cNvPr id="4917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13687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66808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Latin America &amp; Caribbean</a:t>
            </a:r>
            <a:endParaRPr lang="en-US" b="1" dirty="0" smtClean="0">
              <a:solidFill>
                <a:schemeClr val="tx1"/>
              </a:solidFill>
              <a:latin typeface="Century Gothic" pitchFamily="34" charset="0"/>
              <a:sym typeface="Gill Sans MT"/>
            </a:endParaRP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13687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77159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306388"/>
            <a:ext cx="8147050" cy="68421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Arial" pitchFamily="34" charset="0"/>
                <a:sym typeface="Gill Sans MT"/>
              </a:rPr>
              <a:t>cgdev.org/cdi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4" t="41523" r="18719" b="25090"/>
          <a:stretch/>
        </p:blipFill>
        <p:spPr bwMode="auto">
          <a:xfrm>
            <a:off x="228600" y="1210733"/>
            <a:ext cx="8678333" cy="534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49488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50623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762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tx1"/>
                </a:solidFill>
                <a:latin typeface="Century Gothic" pitchFamily="34" charset="0"/>
                <a:sym typeface="Gill Sans MT"/>
              </a:rPr>
              <a:t>Overall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60315"/>
              </p:ext>
            </p:extLst>
          </p:nvPr>
        </p:nvGraphicFramePr>
        <p:xfrm>
          <a:off x="-2" y="1066800"/>
          <a:ext cx="9144003" cy="5509933"/>
        </p:xfrm>
        <a:graphic>
          <a:graphicData uri="http://schemas.openxmlformats.org/drawingml/2006/table">
            <a:tbl>
              <a:tblPr/>
              <a:tblGrid>
                <a:gridCol w="510431"/>
                <a:gridCol w="1089771"/>
                <a:gridCol w="762000"/>
                <a:gridCol w="838200"/>
                <a:gridCol w="838200"/>
                <a:gridCol w="838200"/>
                <a:gridCol w="942109"/>
                <a:gridCol w="831273"/>
                <a:gridCol w="831273"/>
                <a:gridCol w="831273"/>
                <a:gridCol w="831273"/>
              </a:tblGrid>
              <a:tr h="37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Rank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Country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Aid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Trade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Finance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Migration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Environment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Security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Technology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Overall (Average)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Change, 2003-2013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12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Australia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+0.3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10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Austria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+0.6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10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Belgium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+0.5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13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Canada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–0.1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24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Czech Republic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N/A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Denmark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11.0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–0.4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Finland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+0.7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17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France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+0.5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13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Germany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+0.3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21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Greece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+0.2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22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Hungary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8.0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N/A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Ireland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8.5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+0.6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18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Italy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+0.5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26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Japan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+0.2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Luxembourg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11.9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N/A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Netherlands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9.7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–0.1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9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New Zealand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8.1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–0.8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Norway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10.6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9.6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+0.1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23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Poland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0.9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N/A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13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Portugal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–1.1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24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Slovakia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0.9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0.9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8.6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N/A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26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South Korea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-1.2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N/A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16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Spain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+0.3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Sweden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12.8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9.0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0.3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–0.1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19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Switzerland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+0.2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United Kingdom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+0.5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19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United States</a:t>
                      </a:r>
                    </a:p>
                  </a:txBody>
                  <a:tcPr marL="7371" marR="7371" marT="737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+0.6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73795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53400" cy="334963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tx1"/>
                </a:solidFill>
                <a:latin typeface="Century Gothic" pitchFamily="34" charset="0"/>
                <a:sym typeface="Gill Sans MT"/>
              </a:rPr>
              <a:t>Overall (EU)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711678"/>
              </p:ext>
            </p:extLst>
          </p:nvPr>
        </p:nvGraphicFramePr>
        <p:xfrm>
          <a:off x="152400" y="1828800"/>
          <a:ext cx="8763000" cy="2209798"/>
        </p:xfrm>
        <a:graphic>
          <a:graphicData uri="http://schemas.openxmlformats.org/drawingml/2006/table">
            <a:tbl>
              <a:tblPr/>
              <a:tblGrid>
                <a:gridCol w="538079"/>
                <a:gridCol w="1148800"/>
                <a:gridCol w="803275"/>
                <a:gridCol w="883602"/>
                <a:gridCol w="883602"/>
                <a:gridCol w="883602"/>
                <a:gridCol w="993140"/>
                <a:gridCol w="876300"/>
                <a:gridCol w="876300"/>
                <a:gridCol w="876300"/>
              </a:tblGrid>
              <a:tr h="391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Rank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Country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Aid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Trade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Finance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Migration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Environment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Security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Technology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Overall (Average)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Norway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9.6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New Zealand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8.1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Australia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Canada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EU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United States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Switzerland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Japan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South Korea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-1.2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9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76837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122988" y="1295400"/>
            <a:ext cx="3249612" cy="5392738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3000" dirty="0" smtClean="0">
                <a:latin typeface="Gill Sans MT"/>
                <a:sym typeface="Gill Sans MT"/>
              </a:rPr>
              <a:t>Quantity, net of debt payments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3000" dirty="0" smtClean="0">
                <a:latin typeface="Gill Sans MT"/>
                <a:sym typeface="Gill Sans MT"/>
              </a:rPr>
              <a:t>Tying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3000" dirty="0" smtClean="0">
                <a:latin typeface="Gill Sans MT"/>
                <a:sym typeface="Gill Sans MT"/>
              </a:rPr>
              <a:t>Selectivity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3000" dirty="0" smtClean="0">
                <a:latin typeface="Gill Sans MT"/>
                <a:sym typeface="Gill Sans MT"/>
              </a:rPr>
              <a:t>Project proliferation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3000" dirty="0" smtClean="0">
                <a:latin typeface="Gill Sans MT"/>
                <a:sym typeface="Gill Sans MT"/>
              </a:rPr>
              <a:t>Tax breaks for charity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3400" dirty="0" smtClean="0"/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2825" y="-260350"/>
            <a:ext cx="2886075" cy="1516063"/>
          </a:xfrm>
          <a:noFill/>
        </p:spPr>
        <p:txBody>
          <a:bodyPr/>
          <a:lstStyle/>
          <a:p>
            <a:pPr algn="l" eaLnBrk="1" hangingPunct="1"/>
            <a:r>
              <a:rPr lang="en-US" sz="6000" b="1" dirty="0" smtClean="0">
                <a:solidFill>
                  <a:schemeClr val="tx1"/>
                </a:solidFill>
                <a:latin typeface="Century Gothic" pitchFamily="34" charset="0"/>
                <a:sym typeface="Gill Sans MT"/>
              </a:rPr>
              <a:t>Aid</a:t>
            </a:r>
          </a:p>
        </p:txBody>
      </p:sp>
      <p:pic>
        <p:nvPicPr>
          <p:cNvPr id="5124" name="Picture 12" descr="untitled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-117475"/>
            <a:ext cx="6186488" cy="709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73795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53400" cy="334963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tx1"/>
                </a:solidFill>
                <a:latin typeface="Century Gothic" pitchFamily="34" charset="0"/>
                <a:sym typeface="Gill Sans MT"/>
              </a:rPr>
              <a:t>Overall (Europe)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525955"/>
              </p:ext>
            </p:extLst>
          </p:nvPr>
        </p:nvGraphicFramePr>
        <p:xfrm>
          <a:off x="152400" y="1828800"/>
          <a:ext cx="8763000" cy="1805792"/>
        </p:xfrm>
        <a:graphic>
          <a:graphicData uri="http://schemas.openxmlformats.org/drawingml/2006/table">
            <a:tbl>
              <a:tblPr/>
              <a:tblGrid>
                <a:gridCol w="538079"/>
                <a:gridCol w="1148800"/>
                <a:gridCol w="803275"/>
                <a:gridCol w="883602"/>
                <a:gridCol w="883602"/>
                <a:gridCol w="883602"/>
                <a:gridCol w="993140"/>
                <a:gridCol w="876300"/>
                <a:gridCol w="876300"/>
                <a:gridCol w="876300"/>
              </a:tblGrid>
              <a:tr h="391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Rank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Country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Aid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Trade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Finance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Migration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Environment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Security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Technology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Overall (Average)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New Zealand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8.1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Australia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Canada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Europe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United States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Japan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South Korea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-1.2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9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68350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1033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dirty="0">
                <a:latin typeface="Gill Sans MT"/>
                <a:sym typeface="Gill Sans MT"/>
              </a:rPr>
              <a:t>Average rank change when one component weighted more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993986"/>
              </p:ext>
            </p:extLst>
          </p:nvPr>
        </p:nvGraphicFramePr>
        <p:xfrm>
          <a:off x="533400" y="1411908"/>
          <a:ext cx="7848600" cy="547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83476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Aid</a:t>
            </a:r>
            <a:endParaRPr lang="en-US" b="1" dirty="0" smtClean="0">
              <a:solidFill>
                <a:schemeClr val="tx1"/>
              </a:solidFill>
              <a:latin typeface="Century Gothic" pitchFamily="34" charset="0"/>
              <a:sym typeface="Gill Sans MT"/>
            </a:endParaRPr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0901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86936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4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90488"/>
            <a:ext cx="7010400" cy="712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Rectangle 14"/>
          <p:cNvSpPr>
            <a:spLocks noGrp="1" noChangeArrowheads="1"/>
          </p:cNvSpPr>
          <p:nvPr>
            <p:ph type="title"/>
          </p:nvPr>
        </p:nvSpPr>
        <p:spPr>
          <a:xfrm>
            <a:off x="6376988" y="147638"/>
            <a:ext cx="2590800" cy="1371600"/>
          </a:xfrm>
          <a:noFill/>
        </p:spPr>
        <p:txBody>
          <a:bodyPr/>
          <a:lstStyle/>
          <a:p>
            <a:pPr algn="l" eaLnBrk="1" hangingPunct="1"/>
            <a:r>
              <a:rPr lang="en-US" sz="6000" b="1" dirty="0" smtClean="0">
                <a:latin typeface="Century Gothic" pitchFamily="34" charset="0"/>
                <a:sym typeface="Gill Sans MT"/>
              </a:rPr>
              <a:t>Trade</a:t>
            </a:r>
          </a:p>
        </p:txBody>
      </p:sp>
      <p:sp>
        <p:nvSpPr>
          <p:cNvPr id="2254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391275" y="1600200"/>
            <a:ext cx="2828925" cy="5330825"/>
          </a:xfrm>
          <a:noFill/>
        </p:spPr>
        <p:txBody>
          <a:bodyPr/>
          <a:lstStyle/>
          <a:p>
            <a:pPr marL="6350" indent="7938" eaLnBrk="1" hangingPunct="1">
              <a:lnSpc>
                <a:spcPct val="130000"/>
              </a:lnSpc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3000" dirty="0" smtClean="0">
                <a:latin typeface="Gill Sans MT"/>
                <a:sym typeface="Gill Sans MT"/>
              </a:rPr>
              <a:t>Tariffs</a:t>
            </a:r>
          </a:p>
          <a:p>
            <a:pPr marL="6350" indent="7938" eaLnBrk="1" hangingPunct="1">
              <a:lnSpc>
                <a:spcPct val="130000"/>
              </a:lnSpc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3000" dirty="0" smtClean="0">
                <a:latin typeface="Gill Sans MT"/>
                <a:sym typeface="Gill Sans MT"/>
              </a:rPr>
              <a:t>Quotas</a:t>
            </a:r>
          </a:p>
          <a:p>
            <a:pPr marL="6350" indent="7938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3000" dirty="0" smtClean="0">
                <a:latin typeface="Gill Sans MT"/>
                <a:sym typeface="Gill Sans MT"/>
              </a:rPr>
              <a:t>Farm subsidies</a:t>
            </a:r>
          </a:p>
          <a:p>
            <a:pPr marL="6350" indent="7938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3000" dirty="0" smtClean="0">
                <a:latin typeface="Gill Sans MT"/>
                <a:sym typeface="Gill Sans MT"/>
              </a:rPr>
              <a:t>Impediments to imports</a:t>
            </a:r>
          </a:p>
          <a:p>
            <a:pPr marL="6350" indent="7938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3000" dirty="0" smtClean="0">
                <a:latin typeface="Gill Sans MT"/>
                <a:sym typeface="Gill Sans MT"/>
              </a:rPr>
              <a:t>Services trade restrictions</a:t>
            </a:r>
          </a:p>
          <a:p>
            <a:pPr marL="6350" indent="7938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73238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8750"/>
            <a:ext cx="7950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Trade</a:t>
            </a:r>
            <a:endParaRPr lang="en-US" b="1" dirty="0" smtClean="0">
              <a:solidFill>
                <a:schemeClr val="tx1"/>
              </a:solidFill>
              <a:latin typeface="Century Gothic" pitchFamily="34" charset="0"/>
              <a:sym typeface="Gill Sans M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63642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6" name="Picture 9" descr="Investm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63500"/>
            <a:ext cx="6427788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Rectangle 10"/>
          <p:cNvSpPr>
            <a:spLocks noGrp="1" noChangeArrowheads="1"/>
          </p:cNvSpPr>
          <p:nvPr>
            <p:ph type="title"/>
          </p:nvPr>
        </p:nvSpPr>
        <p:spPr>
          <a:xfrm>
            <a:off x="6423025" y="260350"/>
            <a:ext cx="2713038" cy="1006475"/>
          </a:xfrm>
          <a:noFill/>
        </p:spPr>
        <p:txBody>
          <a:bodyPr/>
          <a:lstStyle/>
          <a:p>
            <a:pPr algn="l" eaLnBrk="1" hangingPunct="1"/>
            <a:r>
              <a:rPr lang="en-US" sz="5000" b="1" dirty="0" smtClean="0">
                <a:latin typeface="Century Gothic" pitchFamily="34" charset="0"/>
                <a:sym typeface="Gill Sans MT"/>
              </a:rPr>
              <a:t>Finance</a:t>
            </a:r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400800" y="1355725"/>
            <a:ext cx="2971800" cy="5418138"/>
          </a:xfrm>
          <a:noFill/>
        </p:spPr>
        <p:txBody>
          <a:bodyPr/>
          <a:lstStyle/>
          <a:p>
            <a:pPr marL="3175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2700" dirty="0" smtClean="0">
                <a:latin typeface="Gill Sans MT"/>
                <a:sym typeface="Gill Sans MT"/>
              </a:rPr>
              <a:t>Political risk insurance</a:t>
            </a:r>
          </a:p>
          <a:p>
            <a:pPr marL="3175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2700" dirty="0" smtClean="0">
                <a:sym typeface="Gill Sans MT"/>
              </a:rPr>
              <a:t>Bribery and corruption</a:t>
            </a:r>
          </a:p>
          <a:p>
            <a:pPr marL="3175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2700" dirty="0" smtClean="0">
                <a:sym typeface="Gill Sans MT"/>
              </a:rPr>
              <a:t>Portfolio investment</a:t>
            </a:r>
          </a:p>
          <a:p>
            <a:pPr marL="3175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2700" dirty="0" smtClean="0"/>
              <a:t>Financial secrecy</a:t>
            </a:r>
          </a:p>
          <a:p>
            <a:pPr marL="3175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2700" dirty="0" smtClean="0"/>
              <a:t>More</a:t>
            </a:r>
            <a:endParaRPr lang="en-US" sz="2700" dirty="0" smtClean="0">
              <a:sym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72958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Finance</a:t>
            </a:r>
            <a:endParaRPr lang="en-US" b="1" dirty="0" smtClean="0">
              <a:solidFill>
                <a:schemeClr val="tx1"/>
              </a:solidFill>
              <a:latin typeface="Century Gothic" pitchFamily="34" charset="0"/>
              <a:sym typeface="Gill Sans MT"/>
            </a:endParaRPr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67663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86861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2" name="Picture 9" descr="Migr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49213"/>
            <a:ext cx="6400800" cy="695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Rectangle 10"/>
          <p:cNvSpPr>
            <a:spLocks noGrp="1" noChangeArrowheads="1"/>
          </p:cNvSpPr>
          <p:nvPr>
            <p:ph type="title"/>
          </p:nvPr>
        </p:nvSpPr>
        <p:spPr>
          <a:xfrm>
            <a:off x="6399213" y="234950"/>
            <a:ext cx="2744787" cy="1143000"/>
          </a:xfrm>
          <a:noFill/>
        </p:spPr>
        <p:txBody>
          <a:bodyPr/>
          <a:lstStyle/>
          <a:p>
            <a:pPr algn="l" eaLnBrk="1" hangingPunct="1"/>
            <a:r>
              <a:rPr lang="en-US" b="1" dirty="0" smtClean="0">
                <a:latin typeface="Century Gothic" pitchFamily="34" charset="0"/>
                <a:sym typeface="Gill Sans MT"/>
              </a:rPr>
              <a:t>Migration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323013" y="1460500"/>
            <a:ext cx="2778125" cy="5453063"/>
          </a:xfrm>
          <a:noFill/>
        </p:spPr>
        <p:txBody>
          <a:bodyPr/>
          <a:lstStyle/>
          <a:p>
            <a:pPr marL="61913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2800" dirty="0" smtClean="0">
                <a:latin typeface="Gill Sans MT"/>
                <a:sym typeface="Gill Sans MT"/>
              </a:rPr>
              <a:t>Immigration, especially unskilled</a:t>
            </a:r>
          </a:p>
          <a:p>
            <a:pPr marL="61913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2800" dirty="0" smtClean="0">
                <a:latin typeface="Gill Sans MT"/>
                <a:sym typeface="Gill Sans MT"/>
              </a:rPr>
              <a:t>Foreign students from developing countries </a:t>
            </a:r>
          </a:p>
          <a:p>
            <a:pPr marL="61913" indent="-3175"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en-US" sz="2800" dirty="0" smtClean="0">
                <a:latin typeface="Gill Sans MT"/>
                <a:sym typeface="Gill Sans MT"/>
              </a:rPr>
              <a:t>Aid to refugees and asylum-seekers</a:t>
            </a:r>
          </a:p>
          <a:p>
            <a:pPr marL="61913" indent="-3175" eaLnBrk="1" hangingPunct="1"/>
            <a:endParaRPr lang="en-US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4199</TotalTime>
  <Words>725</Words>
  <Application>Microsoft Office PowerPoint</Application>
  <PresentationFormat>On-screen Show (4:3)</PresentationFormat>
  <Paragraphs>591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think-cell Slide</vt:lpstr>
      <vt:lpstr>PowerPoint Presentation</vt:lpstr>
      <vt:lpstr>Components</vt:lpstr>
      <vt:lpstr>Aid</vt:lpstr>
      <vt:lpstr>Aid</vt:lpstr>
      <vt:lpstr>Trade</vt:lpstr>
      <vt:lpstr>Trade</vt:lpstr>
      <vt:lpstr>Finance</vt:lpstr>
      <vt:lpstr>Finance</vt:lpstr>
      <vt:lpstr>Migration</vt:lpstr>
      <vt:lpstr>Migration</vt:lpstr>
      <vt:lpstr>Environment</vt:lpstr>
      <vt:lpstr>Environment</vt:lpstr>
      <vt:lpstr>Security</vt:lpstr>
      <vt:lpstr>Security</vt:lpstr>
      <vt:lpstr>Technology</vt:lpstr>
      <vt:lpstr>Technology</vt:lpstr>
      <vt:lpstr>Overall</vt:lpstr>
      <vt:lpstr>Change, 2003-13</vt:lpstr>
      <vt:lpstr>PowerPoint Presentation</vt:lpstr>
      <vt:lpstr>Sub-Saharan Africa</vt:lpstr>
      <vt:lpstr>Middle East &amp; North Africa</vt:lpstr>
      <vt:lpstr>Europe and Central Asia</vt:lpstr>
      <vt:lpstr>South Asia</vt:lpstr>
      <vt:lpstr>East Asia &amp; Pacific</vt:lpstr>
      <vt:lpstr>Latin America &amp; Caribbean</vt:lpstr>
      <vt:lpstr>PowerPoint Presentation</vt:lpstr>
      <vt:lpstr>PowerPoint Presentation</vt:lpstr>
      <vt:lpstr>Overall</vt:lpstr>
      <vt:lpstr>Overall (EU)</vt:lpstr>
      <vt:lpstr>Overall (Europe)</vt:lpstr>
      <vt:lpstr>PowerPoint Presentation</vt:lpstr>
    </vt:vector>
  </TitlesOfParts>
  <Company>CGD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Corporate Staff</dc:creator>
  <cp:lastModifiedBy>CGD</cp:lastModifiedBy>
  <cp:revision>159</cp:revision>
  <dcterms:created xsi:type="dcterms:W3CDTF">2008-01-03T21:36:27Z</dcterms:created>
  <dcterms:modified xsi:type="dcterms:W3CDTF">2013-11-15T12:22:56Z</dcterms:modified>
</cp:coreProperties>
</file>